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Sora Semi Bold"/>
      <p:regular r:id="rId18"/>
    </p:embeddedFont>
    <p:embeddedFont>
      <p:font typeface="Sora Semi Bold"/>
      <p:regular r:id="rId19"/>
    </p:embeddedFont>
    <p:embeddedFont>
      <p:font typeface="Sora Light"/>
      <p:regular r:id="rId20"/>
    </p:embeddedFont>
    <p:embeddedFont>
      <p:font typeface="Sora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slideLayout" Target="../slideLayouts/slideLayout7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54310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15-Minute City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44709" y="3962162"/>
            <a:ext cx="7627382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human-scale urban model where most daily needs—groceries, schools, healthcare, parks, and work—are reachable within a 15-minute walk or bike ride. This framework reimagines cities as collections of complete neighborhoods that prioritize proximity, safety, and choice over car dependency.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702" y="326350"/>
            <a:ext cx="3123009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Costs and Benefits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74702" y="764024"/>
            <a:ext cx="638246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Illustrative 10-Year Net Present Value per 100,000 Residents (3% Discount Rate)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74702" y="1137285"/>
            <a:ext cx="1368099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Investment in 15-minute infrastructure delivers quantifiable returns across health, safety, economic vitality, and environmental outcomes. This waterfall illustrates costs, offsets, and benefits over a decade.</a:t>
            </a:r>
            <a:endParaRPr lang="en-US" sz="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702" y="1460659"/>
            <a:ext cx="13680996" cy="76613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74702" y="9255443"/>
            <a:ext cx="13680996" cy="379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Net NPV: approximately -$411 million in benefits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after accounting for all costs and offsets. Monetization follows standard cost-benefit analysis methods (e.g., USDOT guidance). Tailor assumptions to local wage rates, crash data, and health baselines.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548" y="424101"/>
            <a:ext cx="9219367" cy="473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Implementation Roadmap &amp; Metrics Dashboard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75548" y="2875240"/>
            <a:ext cx="13479304" cy="15240"/>
          </a:xfrm>
          <a:prstGeom prst="roundRect">
            <a:avLst>
              <a:gd name="adj" fmla="val 396610"/>
            </a:avLst>
          </a:prstGeom>
          <a:solidFill>
            <a:srgbClr val="DFB8BC"/>
          </a:solidFill>
          <a:ln/>
        </p:spPr>
      </p:sp>
      <p:sp>
        <p:nvSpPr>
          <p:cNvPr id="4" name="Shape 2"/>
          <p:cNvSpPr/>
          <p:nvPr/>
        </p:nvSpPr>
        <p:spPr>
          <a:xfrm>
            <a:off x="3892629" y="2443579"/>
            <a:ext cx="15240" cy="431721"/>
          </a:xfrm>
          <a:prstGeom prst="roundRect">
            <a:avLst>
              <a:gd name="adj" fmla="val 396610"/>
            </a:avLst>
          </a:prstGeom>
          <a:solidFill>
            <a:srgbClr val="DFB8BC"/>
          </a:solidFill>
          <a:ln/>
        </p:spPr>
      </p:sp>
      <p:sp>
        <p:nvSpPr>
          <p:cNvPr id="5" name="Shape 3"/>
          <p:cNvSpPr/>
          <p:nvPr/>
        </p:nvSpPr>
        <p:spPr>
          <a:xfrm>
            <a:off x="3738443" y="2713375"/>
            <a:ext cx="323731" cy="323731"/>
          </a:xfrm>
          <a:prstGeom prst="roundRect">
            <a:avLst>
              <a:gd name="adj" fmla="val 1867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786664" y="2733199"/>
            <a:ext cx="22717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682240" y="1185267"/>
            <a:ext cx="2436257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0–6 Months: Pilot Launch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19376" y="1508165"/>
            <a:ext cx="636210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Choose 2–3 pilot neighborhoods using equity criteria and community readiness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19376" y="1788795"/>
            <a:ext cx="636210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Quick-build interventions: school streets, pop-up bikeways, curb management zones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19376" y="2069425"/>
            <a:ext cx="636210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Launch co-design workshops; publish access baseline and 2030 targets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7307342" y="2875181"/>
            <a:ext cx="15240" cy="431721"/>
          </a:xfrm>
          <a:prstGeom prst="roundRect">
            <a:avLst>
              <a:gd name="adj" fmla="val 396610"/>
            </a:avLst>
          </a:prstGeom>
          <a:solidFill>
            <a:srgbClr val="DFB8BC"/>
          </a:solidFill>
          <a:ln/>
        </p:spPr>
      </p:sp>
      <p:sp>
        <p:nvSpPr>
          <p:cNvPr id="12" name="Shape 10"/>
          <p:cNvSpPr/>
          <p:nvPr/>
        </p:nvSpPr>
        <p:spPr>
          <a:xfrm>
            <a:off x="7153156" y="2713375"/>
            <a:ext cx="323731" cy="323731"/>
          </a:xfrm>
          <a:prstGeom prst="roundRect">
            <a:avLst>
              <a:gd name="adj" fmla="val 1867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01376" y="2733199"/>
            <a:ext cx="22717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636062" y="3450788"/>
            <a:ext cx="335815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6–18 Months: Permanent Upgrades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4134088" y="3773686"/>
            <a:ext cx="636210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Make successful pilots permanent with planters, shade trees, and drainage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4134088" y="4054316"/>
            <a:ext cx="636210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Zoning updates: missing-middle housing, corner retail, parking reform adopted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4134088" y="4334947"/>
            <a:ext cx="636210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Transit improvements: signal priority and bus lanes on key corridors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10722173" y="2443579"/>
            <a:ext cx="15240" cy="431721"/>
          </a:xfrm>
          <a:prstGeom prst="roundRect">
            <a:avLst>
              <a:gd name="adj" fmla="val 396610"/>
            </a:avLst>
          </a:prstGeom>
          <a:solidFill>
            <a:srgbClr val="DFB8BC"/>
          </a:solidFill>
          <a:ln/>
        </p:spPr>
      </p:sp>
      <p:sp>
        <p:nvSpPr>
          <p:cNvPr id="19" name="Shape 17"/>
          <p:cNvSpPr/>
          <p:nvPr/>
        </p:nvSpPr>
        <p:spPr>
          <a:xfrm>
            <a:off x="10567988" y="2713375"/>
            <a:ext cx="323731" cy="323731"/>
          </a:xfrm>
          <a:prstGeom prst="roundRect">
            <a:avLst>
              <a:gd name="adj" fmla="val 1867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616208" y="2733199"/>
            <a:ext cx="22717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910280" y="1185267"/>
            <a:ext cx="363938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18–36 Months: Scale &amp; Institutionalize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48920" y="1508165"/>
            <a:ext cx="636210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Scale program to additional districts; integrate health and economic KPIs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548920" y="1788795"/>
            <a:ext cx="636210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Institutionalize curb pricing; fund ongoing maintenance and main-street grants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7548920" y="2069425"/>
            <a:ext cx="636210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Annual public report with isochrone maps, crash trends, and health outcomes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575548" y="4781074"/>
            <a:ext cx="32254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Performance Indicators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75548" y="5281017"/>
            <a:ext cx="13479304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Track progress across five workstreams: Streets &amp; Safety, Land Use &amp; Housing, Transit &amp; Operations, Equity &amp; Community, and Data &amp; Evaluation.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575548" y="5745004"/>
            <a:ext cx="3234928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70%</a:t>
            </a:r>
            <a:endParaRPr lang="en-US" sz="3700" dirty="0"/>
          </a:p>
        </p:txBody>
      </p:sp>
      <p:sp>
        <p:nvSpPr>
          <p:cNvPr id="28" name="Text 26"/>
          <p:cNvSpPr/>
          <p:nvPr/>
        </p:nvSpPr>
        <p:spPr>
          <a:xfrm>
            <a:off x="1246227" y="6399609"/>
            <a:ext cx="189357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Access Target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575548" y="6722507"/>
            <a:ext cx="3234928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Residents within 15-min walk to 5+ services by 2030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3990261" y="5745004"/>
            <a:ext cx="3235047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50%</a:t>
            </a:r>
            <a:endParaRPr lang="en-US" sz="3700" dirty="0"/>
          </a:p>
        </p:txBody>
      </p:sp>
      <p:sp>
        <p:nvSpPr>
          <p:cNvPr id="31" name="Text 29"/>
          <p:cNvSpPr/>
          <p:nvPr/>
        </p:nvSpPr>
        <p:spPr>
          <a:xfrm>
            <a:off x="4660940" y="6399609"/>
            <a:ext cx="189357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Injury Reduction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3990261" y="6722507"/>
            <a:ext cx="3235047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Serious pedestrian &amp; cyclist injuries per 100k (target decline)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7405092" y="5745004"/>
            <a:ext cx="3234928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35%</a:t>
            </a:r>
            <a:endParaRPr lang="en-US" sz="3700" dirty="0"/>
          </a:p>
        </p:txBody>
      </p:sp>
      <p:sp>
        <p:nvSpPr>
          <p:cNvPr id="34" name="Text 32"/>
          <p:cNvSpPr/>
          <p:nvPr/>
        </p:nvSpPr>
        <p:spPr>
          <a:xfrm>
            <a:off x="8075771" y="6399609"/>
            <a:ext cx="189357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Mode Shift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7405092" y="6722507"/>
            <a:ext cx="3234928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Combined walk/bike/transit share by 2030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10819805" y="5745004"/>
            <a:ext cx="3235047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85%</a:t>
            </a:r>
            <a:endParaRPr lang="en-US" sz="3700" dirty="0"/>
          </a:p>
        </p:txBody>
      </p:sp>
      <p:sp>
        <p:nvSpPr>
          <p:cNvPr id="37" name="Text 35"/>
          <p:cNvSpPr/>
          <p:nvPr/>
        </p:nvSpPr>
        <p:spPr>
          <a:xfrm>
            <a:off x="11490484" y="6399609"/>
            <a:ext cx="189357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Retail Occupancy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10819805" y="6722507"/>
            <a:ext cx="3235047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Occupancy rate on pilot corridors after improvements</a:t>
            </a:r>
            <a:endParaRPr lang="en-US" sz="1100" dirty="0"/>
          </a:p>
        </p:txBody>
      </p:sp>
      <p:sp>
        <p:nvSpPr>
          <p:cNvPr id="39" name="Text 37"/>
          <p:cNvSpPr/>
          <p:nvPr/>
        </p:nvSpPr>
        <p:spPr>
          <a:xfrm>
            <a:off x="575548" y="7344847"/>
            <a:ext cx="13479304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Sources: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Transit AVL/GTFS-RT, crash database, privacy-preserving mobile/origin-destination data, business registry, and GIS/parcel datasets. Publish quarterly scorecards and hold annual community forums to review progress and adjust priorities.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50501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Agenda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2153126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58309" y="2452449"/>
            <a:ext cx="4244816" cy="2286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5" name="Text 3"/>
          <p:cNvSpPr/>
          <p:nvPr/>
        </p:nvSpPr>
        <p:spPr>
          <a:xfrm>
            <a:off x="758309" y="2592943"/>
            <a:ext cx="286071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Definition &amp; Principles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8309" y="3018353"/>
            <a:ext cx="424481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Core concepts and foundational elements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5192673" y="2153126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5192673" y="2452449"/>
            <a:ext cx="4244935" cy="2286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9" name="Text 7"/>
          <p:cNvSpPr/>
          <p:nvPr/>
        </p:nvSpPr>
        <p:spPr>
          <a:xfrm>
            <a:off x="5192673" y="2592943"/>
            <a:ext cx="393453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Case Studies: Paris, Melbourne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192673" y="3018353"/>
            <a:ext cx="424493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Real-world implementation lessons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627156" y="2153126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9627156" y="2452449"/>
            <a:ext cx="4244816" cy="2286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3" name="Text 11"/>
          <p:cNvSpPr/>
          <p:nvPr/>
        </p:nvSpPr>
        <p:spPr>
          <a:xfrm>
            <a:off x="9627156" y="2592943"/>
            <a:ext cx="329553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Street Redesign Elements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7156" y="3018353"/>
            <a:ext cx="424481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Complete streets infrastructure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8309" y="3653314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58309" y="3952637"/>
            <a:ext cx="4244816" cy="2286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7" name="Text 15"/>
          <p:cNvSpPr/>
          <p:nvPr/>
        </p:nvSpPr>
        <p:spPr>
          <a:xfrm>
            <a:off x="758309" y="4093131"/>
            <a:ext cx="330696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Mixed-Use Zoning Toolkit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58309" y="4518541"/>
            <a:ext cx="424481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Regulatory frameworks that enable proximity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5192673" y="3653314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05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5192673" y="3952637"/>
            <a:ext cx="4244935" cy="2286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21" name="Text 19"/>
          <p:cNvSpPr/>
          <p:nvPr/>
        </p:nvSpPr>
        <p:spPr>
          <a:xfrm>
            <a:off x="5192673" y="4093131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Mobility Modes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5192673" y="4518541"/>
            <a:ext cx="424493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Walking, cycling, transit, and micromobility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9627156" y="3653314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06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9627156" y="3952637"/>
            <a:ext cx="4244816" cy="2286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25" name="Text 23"/>
          <p:cNvSpPr/>
          <p:nvPr/>
        </p:nvSpPr>
        <p:spPr>
          <a:xfrm>
            <a:off x="9627156" y="4093131"/>
            <a:ext cx="275820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Equity &amp; Accessibility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9627156" y="4518541"/>
            <a:ext cx="424481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Universal design and anti-displacement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58309" y="5456753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07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758309" y="5756077"/>
            <a:ext cx="4244816" cy="2286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29" name="Text 27"/>
          <p:cNvSpPr/>
          <p:nvPr/>
        </p:nvSpPr>
        <p:spPr>
          <a:xfrm>
            <a:off x="758309" y="5896570"/>
            <a:ext cx="412896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Misconceptions &amp; Myth-busting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758309" y="6321981"/>
            <a:ext cx="424481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Addressing common concerns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5192673" y="5456753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08</a:t>
            </a:r>
            <a:endParaRPr lang="en-US" sz="1450" dirty="0"/>
          </a:p>
        </p:txBody>
      </p:sp>
      <p:sp>
        <p:nvSpPr>
          <p:cNvPr id="32" name="Shape 30"/>
          <p:cNvSpPr/>
          <p:nvPr/>
        </p:nvSpPr>
        <p:spPr>
          <a:xfrm>
            <a:off x="5192673" y="5756077"/>
            <a:ext cx="4244935" cy="2286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33" name="Text 31"/>
          <p:cNvSpPr/>
          <p:nvPr/>
        </p:nvSpPr>
        <p:spPr>
          <a:xfrm>
            <a:off x="5192673" y="5896570"/>
            <a:ext cx="2757726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Cost/Benefit Analysis</a:t>
            </a:r>
            <a:endParaRPr lang="en-US" sz="1950" dirty="0"/>
          </a:p>
        </p:txBody>
      </p:sp>
      <p:sp>
        <p:nvSpPr>
          <p:cNvPr id="34" name="Text 32"/>
          <p:cNvSpPr/>
          <p:nvPr/>
        </p:nvSpPr>
        <p:spPr>
          <a:xfrm>
            <a:off x="5192673" y="6321981"/>
            <a:ext cx="424493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Economic case for transformation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9627156" y="5456753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09</a:t>
            </a:r>
            <a:endParaRPr lang="en-US" sz="1450" dirty="0"/>
          </a:p>
        </p:txBody>
      </p:sp>
      <p:sp>
        <p:nvSpPr>
          <p:cNvPr id="36" name="Shape 34"/>
          <p:cNvSpPr/>
          <p:nvPr/>
        </p:nvSpPr>
        <p:spPr>
          <a:xfrm>
            <a:off x="9627156" y="5756077"/>
            <a:ext cx="4244816" cy="2286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37" name="Text 35"/>
          <p:cNvSpPr/>
          <p:nvPr/>
        </p:nvSpPr>
        <p:spPr>
          <a:xfrm>
            <a:off x="9627156" y="5896570"/>
            <a:ext cx="4244816" cy="62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Implementation Roadmap &amp; Metrics</a:t>
            </a:r>
            <a:endParaRPr lang="en-US" sz="1950" dirty="0"/>
          </a:p>
        </p:txBody>
      </p:sp>
      <p:sp>
        <p:nvSpPr>
          <p:cNvPr id="38" name="Text 36"/>
          <p:cNvSpPr/>
          <p:nvPr/>
        </p:nvSpPr>
        <p:spPr>
          <a:xfrm>
            <a:off x="9627156" y="6633686"/>
            <a:ext cx="424481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Phased approach and success measures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836" y="276225"/>
            <a:ext cx="341245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What Is a 15-Minute City?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01836" y="857607"/>
            <a:ext cx="158615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Definition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01836" y="1156216"/>
            <a:ext cx="6087189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planning framework that clusters daily needs—home, work, learning, care, groceries, parks—within a 15-minute walk or bike ride, prioritizing proximity, safety, and meaningful choice in how people move through their neighborhoods.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401836" y="1578054"/>
            <a:ext cx="158615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Core Principles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01836" y="1876663"/>
            <a:ext cx="60871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Proximity: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short trips to essentials reduce time lost to commuting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401836" y="2072521"/>
            <a:ext cx="60871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Diversity: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mixed uses and housing types create vibrancy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401836" y="2268379"/>
            <a:ext cx="60871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Density done well: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enough people to support local services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401836" y="2464237"/>
            <a:ext cx="60871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Complete networks: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safe, continuous walking, cycling, and transit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401836" y="2660094"/>
            <a:ext cx="60871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Human-scaled streets: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slower speeds and greener public realm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401836" y="2855952"/>
            <a:ext cx="60871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Digital/physical integration: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delivery lockers, telehealth, coworking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401836" y="3051810"/>
            <a:ext cx="60871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Participatory governance: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neighborhood co-design processes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401836" y="3247668"/>
            <a:ext cx="60871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Equity: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invest first where access gaps are largest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401836" y="3443526"/>
            <a:ext cx="60871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Climate resilience: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shade, stormwater management, low-carbon mobility</a:t>
            </a:r>
            <a:endParaRPr lang="en-US" sz="7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676" y="870228"/>
            <a:ext cx="6429613" cy="642961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741676" y="7412831"/>
            <a:ext cx="1634014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Essential Service Basket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6741676" y="7678341"/>
            <a:ext cx="74943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complete neighborhood provides convenient access to:</a:t>
            </a:r>
            <a:endParaRPr lang="en-US" sz="750" dirty="0"/>
          </a:p>
        </p:txBody>
      </p:sp>
      <p:sp>
        <p:nvSpPr>
          <p:cNvPr id="18" name="Text 15"/>
          <p:cNvSpPr/>
          <p:nvPr/>
        </p:nvSpPr>
        <p:spPr>
          <a:xfrm>
            <a:off x="6741676" y="7929443"/>
            <a:ext cx="74943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Groceries and pharmacy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6741676" y="8125301"/>
            <a:ext cx="74943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Primary school and childcare</a:t>
            </a:r>
            <a:endParaRPr lang="en-US" sz="750" dirty="0"/>
          </a:p>
        </p:txBody>
      </p:sp>
      <p:sp>
        <p:nvSpPr>
          <p:cNvPr id="20" name="Text 17"/>
          <p:cNvSpPr/>
          <p:nvPr/>
        </p:nvSpPr>
        <p:spPr>
          <a:xfrm>
            <a:off x="6741676" y="8321159"/>
            <a:ext cx="74943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Clinic or health services</a:t>
            </a:r>
            <a:endParaRPr lang="en-US" sz="750" dirty="0"/>
          </a:p>
        </p:txBody>
      </p:sp>
      <p:sp>
        <p:nvSpPr>
          <p:cNvPr id="21" name="Text 18"/>
          <p:cNvSpPr/>
          <p:nvPr/>
        </p:nvSpPr>
        <p:spPr>
          <a:xfrm>
            <a:off x="6741676" y="8517017"/>
            <a:ext cx="74943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Pocket park or linear park</a:t>
            </a:r>
            <a:endParaRPr lang="en-US" sz="750" dirty="0"/>
          </a:p>
        </p:txBody>
      </p:sp>
      <p:sp>
        <p:nvSpPr>
          <p:cNvPr id="22" name="Text 19"/>
          <p:cNvSpPr/>
          <p:nvPr/>
        </p:nvSpPr>
        <p:spPr>
          <a:xfrm>
            <a:off x="6741676" y="8712875"/>
            <a:ext cx="74943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Transit stop with frequent service</a:t>
            </a:r>
            <a:endParaRPr lang="en-US" sz="750" dirty="0"/>
          </a:p>
        </p:txBody>
      </p:sp>
      <p:sp>
        <p:nvSpPr>
          <p:cNvPr id="23" name="Text 20"/>
          <p:cNvSpPr/>
          <p:nvPr/>
        </p:nvSpPr>
        <p:spPr>
          <a:xfrm>
            <a:off x="6741676" y="8908733"/>
            <a:ext cx="74943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Coworking space or library</a:t>
            </a:r>
            <a:endParaRPr lang="en-US" sz="750" dirty="0"/>
          </a:p>
        </p:txBody>
      </p:sp>
      <p:sp>
        <p:nvSpPr>
          <p:cNvPr id="24" name="Text 21"/>
          <p:cNvSpPr/>
          <p:nvPr/>
        </p:nvSpPr>
        <p:spPr>
          <a:xfrm>
            <a:off x="6741676" y="9104590"/>
            <a:ext cx="749438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Everyday retail and cafés</a:t>
            </a:r>
            <a:endParaRPr lang="en-US" sz="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60628"/>
            <a:ext cx="410229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Case Studies: Paris &amp; Melbourne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79095" y="761881"/>
            <a:ext cx="13872210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Two cities pioneering proximity-based planning at scale, each adapted to their unique urban context and governance structures.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79095" y="1114782"/>
            <a:ext cx="1496616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Paris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379095" y="1396603"/>
            <a:ext cx="6820495" cy="30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citywide proximity strategy that includes school street closures, bike network expansion, local service clustering, and a 30 km/h default speed limit on most streets. Paris has moved from pilot to permanent infrastructure at remarkable speed.</a:t>
            </a:r>
            <a:endParaRPr lang="en-US" sz="700" dirty="0"/>
          </a:p>
        </p:txBody>
      </p:sp>
      <p:sp>
        <p:nvSpPr>
          <p:cNvPr id="6" name="Text 4"/>
          <p:cNvSpPr/>
          <p:nvPr/>
        </p:nvSpPr>
        <p:spPr>
          <a:xfrm>
            <a:off x="379095" y="1794510"/>
            <a:ext cx="1247180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Highlights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379095" y="2045256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"Rues aux écoles"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(car-lite school streets) protect children and improve air quality</a:t>
            </a:r>
            <a:endParaRPr lang="en-US" sz="700" dirty="0"/>
          </a:p>
        </p:txBody>
      </p:sp>
      <p:sp>
        <p:nvSpPr>
          <p:cNvPr id="8" name="Text 6"/>
          <p:cNvSpPr/>
          <p:nvPr/>
        </p:nvSpPr>
        <p:spPr>
          <a:xfrm>
            <a:off x="379095" y="2229922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Neighborhood-scale amenities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and micro-hubs bring services closer</a:t>
            </a:r>
            <a:endParaRPr lang="en-US" sz="700" dirty="0"/>
          </a:p>
        </p:txBody>
      </p:sp>
      <p:sp>
        <p:nvSpPr>
          <p:cNvPr id="9" name="Text 7"/>
          <p:cNvSpPr/>
          <p:nvPr/>
        </p:nvSpPr>
        <p:spPr>
          <a:xfrm>
            <a:off x="379095" y="2414588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Protected cycleways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connecting arrondissements create a citywide network</a:t>
            </a:r>
            <a:endParaRPr lang="en-US" sz="700" dirty="0"/>
          </a:p>
        </p:txBody>
      </p:sp>
      <p:sp>
        <p:nvSpPr>
          <p:cNvPr id="10" name="Shape 8"/>
          <p:cNvSpPr/>
          <p:nvPr/>
        </p:nvSpPr>
        <p:spPr>
          <a:xfrm>
            <a:off x="379095" y="2672715"/>
            <a:ext cx="6820495" cy="402669"/>
          </a:xfrm>
          <a:prstGeom prst="roundRect">
            <a:avLst>
              <a:gd name="adj" fmla="val 9887"/>
            </a:avLst>
          </a:prstGeom>
          <a:solidFill>
            <a:srgbClr val="F7BBC1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869" y="2807256"/>
            <a:ext cx="118467" cy="9477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87110" y="2791182"/>
            <a:ext cx="6417707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Learning: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Pair quick-build trials with permanent upgrades; communicate benefits at the block level to build trust and momentum.</a:t>
            </a:r>
            <a:endParaRPr lang="en-US" sz="7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3181945"/>
            <a:ext cx="6066473" cy="606647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438430" y="1114782"/>
            <a:ext cx="1496616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Melbourne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7438430" y="1396603"/>
            <a:ext cx="6820495" cy="30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"20-minute neighborhoods" within Plan Melbourne emphasize walkable catchments to daily needs, with a strong focus on activity centers as anchors for services and transit.</a:t>
            </a:r>
            <a:endParaRPr lang="en-US" sz="700" dirty="0"/>
          </a:p>
        </p:txBody>
      </p:sp>
      <p:sp>
        <p:nvSpPr>
          <p:cNvPr id="16" name="Text 12"/>
          <p:cNvSpPr/>
          <p:nvPr/>
        </p:nvSpPr>
        <p:spPr>
          <a:xfrm>
            <a:off x="7438430" y="1794510"/>
            <a:ext cx="1247180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Highlights</a:t>
            </a:r>
            <a:endParaRPr lang="en-US" sz="950" dirty="0"/>
          </a:p>
        </p:txBody>
      </p:sp>
      <p:sp>
        <p:nvSpPr>
          <p:cNvPr id="17" name="Text 13"/>
          <p:cNvSpPr/>
          <p:nvPr/>
        </p:nvSpPr>
        <p:spPr>
          <a:xfrm>
            <a:off x="7438430" y="2045256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Activity centers as anchors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ensure critical mass of services</a:t>
            </a:r>
            <a:endParaRPr lang="en-US" sz="700" dirty="0"/>
          </a:p>
        </p:txBody>
      </p:sp>
      <p:sp>
        <p:nvSpPr>
          <p:cNvPr id="18" name="Text 14"/>
          <p:cNvSpPr/>
          <p:nvPr/>
        </p:nvSpPr>
        <p:spPr>
          <a:xfrm>
            <a:off x="7438430" y="2229922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Green links and laneways network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create pleasant walking routes</a:t>
            </a:r>
            <a:endParaRPr lang="en-US" sz="700" dirty="0"/>
          </a:p>
        </p:txBody>
      </p:sp>
      <p:sp>
        <p:nvSpPr>
          <p:cNvPr id="19" name="Text 15"/>
          <p:cNvSpPr/>
          <p:nvPr/>
        </p:nvSpPr>
        <p:spPr>
          <a:xfrm>
            <a:off x="7438430" y="2414588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Health and aging-in-place focus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ensures long-term livability</a:t>
            </a:r>
            <a:endParaRPr lang="en-US" sz="700" dirty="0"/>
          </a:p>
        </p:txBody>
      </p:sp>
      <p:sp>
        <p:nvSpPr>
          <p:cNvPr id="20" name="Shape 16"/>
          <p:cNvSpPr/>
          <p:nvPr/>
        </p:nvSpPr>
        <p:spPr>
          <a:xfrm>
            <a:off x="7438430" y="2672715"/>
            <a:ext cx="6820495" cy="402669"/>
          </a:xfrm>
          <a:prstGeom prst="roundRect">
            <a:avLst>
              <a:gd name="adj" fmla="val 9887"/>
            </a:avLst>
          </a:prstGeom>
          <a:solidFill>
            <a:srgbClr val="F7BBC1"/>
          </a:solidFill>
          <a:ln/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203" y="2807256"/>
            <a:ext cx="118467" cy="94774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7746444" y="2791182"/>
            <a:ext cx="6417707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Learning: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Use activity center hierarchy to stage investment strategically; align planning goals with measurable health outcomes.</a:t>
            </a:r>
            <a:endParaRPr lang="en-US" sz="70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430" y="3181945"/>
            <a:ext cx="6066473" cy="60664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610195"/>
            <a:ext cx="6024443" cy="569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Street Redesign Elements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92825" y="1249204"/>
            <a:ext cx="729841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Building Complete Streets for All Users</a:t>
            </a:r>
            <a:endParaRPr lang="en-US" sz="2850" dirty="0"/>
          </a:p>
        </p:txBody>
      </p:sp>
      <p:sp>
        <p:nvSpPr>
          <p:cNvPr id="4" name="Text 2"/>
          <p:cNvSpPr/>
          <p:nvPr/>
        </p:nvSpPr>
        <p:spPr>
          <a:xfrm>
            <a:off x="692825" y="1964769"/>
            <a:ext cx="13244751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Transforming car-dominated corridors into complete streets requires reallocating space to prioritize safety, comfort, and multimodal access. A typical 24-meter right-of-way can accommodate all users when designed intentionally.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92825" y="2713911"/>
            <a:ext cx="6535817" cy="1612106"/>
          </a:xfrm>
          <a:prstGeom prst="roundRect">
            <a:avLst>
              <a:gd name="adj" fmla="val 6807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69965" y="2713911"/>
            <a:ext cx="91440" cy="1612106"/>
          </a:xfrm>
          <a:prstGeom prst="roundRect">
            <a:avLst>
              <a:gd name="adj" fmla="val 79563"/>
            </a:avLst>
          </a:prstGeom>
          <a:solidFill>
            <a:srgbClr val="DA1B2E"/>
          </a:solidFill>
          <a:ln/>
        </p:spPr>
      </p:sp>
      <p:sp>
        <p:nvSpPr>
          <p:cNvPr id="7" name="Text 5"/>
          <p:cNvSpPr/>
          <p:nvPr/>
        </p:nvSpPr>
        <p:spPr>
          <a:xfrm>
            <a:off x="957382" y="2909888"/>
            <a:ext cx="293227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Pedestrian Infrastructure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57382" y="3298508"/>
            <a:ext cx="6075283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Continuous sidewalks (minimum 3.0m) with compliant curb ramps, tactile paving at crossings, and furnishing zones for street trees, seating, and lighting.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1758" y="2713911"/>
            <a:ext cx="6535817" cy="1612106"/>
          </a:xfrm>
          <a:prstGeom prst="roundRect">
            <a:avLst>
              <a:gd name="adj" fmla="val 6807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78898" y="2713911"/>
            <a:ext cx="91440" cy="1612106"/>
          </a:xfrm>
          <a:prstGeom prst="roundRect">
            <a:avLst>
              <a:gd name="adj" fmla="val 79563"/>
            </a:avLst>
          </a:prstGeom>
          <a:solidFill>
            <a:srgbClr val="DA1B2E"/>
          </a:solidFill>
          <a:ln/>
        </p:spPr>
      </p:sp>
      <p:sp>
        <p:nvSpPr>
          <p:cNvPr id="11" name="Text 9"/>
          <p:cNvSpPr/>
          <p:nvPr/>
        </p:nvSpPr>
        <p:spPr>
          <a:xfrm>
            <a:off x="7666315" y="2909888"/>
            <a:ext cx="283523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Protected Bike Facilities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6315" y="3298508"/>
            <a:ext cx="6075283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Physically separated bike lanes (1.8m width + 0.5m buffer) with intersection protection, clear sightlines, and secure parking at destinations.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92825" y="4499134"/>
            <a:ext cx="6535817" cy="1334929"/>
          </a:xfrm>
          <a:prstGeom prst="roundRect">
            <a:avLst>
              <a:gd name="adj" fmla="val 8220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69965" y="4499134"/>
            <a:ext cx="91440" cy="1334929"/>
          </a:xfrm>
          <a:prstGeom prst="roundRect">
            <a:avLst>
              <a:gd name="adj" fmla="val 79563"/>
            </a:avLst>
          </a:prstGeom>
          <a:solidFill>
            <a:srgbClr val="DA1B2E"/>
          </a:solidFill>
          <a:ln/>
        </p:spPr>
      </p:sp>
      <p:sp>
        <p:nvSpPr>
          <p:cNvPr id="15" name="Text 13"/>
          <p:cNvSpPr/>
          <p:nvPr/>
        </p:nvSpPr>
        <p:spPr>
          <a:xfrm>
            <a:off x="957382" y="4695111"/>
            <a:ext cx="227909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Transit Priority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57382" y="5083731"/>
            <a:ext cx="6075283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Dedicated bus lanes (3.0m), queue jump signals, all-door boarding, and real-time arrival information to improve speed and reliability.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7401758" y="4499134"/>
            <a:ext cx="6535817" cy="1334929"/>
          </a:xfrm>
          <a:prstGeom prst="roundRect">
            <a:avLst>
              <a:gd name="adj" fmla="val 8220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378898" y="4499134"/>
            <a:ext cx="91440" cy="1334929"/>
          </a:xfrm>
          <a:prstGeom prst="roundRect">
            <a:avLst>
              <a:gd name="adj" fmla="val 79563"/>
            </a:avLst>
          </a:prstGeom>
          <a:solidFill>
            <a:srgbClr val="DA1B2E"/>
          </a:solidFill>
          <a:ln/>
        </p:spPr>
      </p:sp>
      <p:sp>
        <p:nvSpPr>
          <p:cNvPr id="19" name="Text 17"/>
          <p:cNvSpPr/>
          <p:nvPr/>
        </p:nvSpPr>
        <p:spPr>
          <a:xfrm>
            <a:off x="7666315" y="4695111"/>
            <a:ext cx="227909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Traffic Calming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666315" y="5083731"/>
            <a:ext cx="6075283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Design for 30 km/h speeds through raised crossings, curb extensions, chicanes, and narrowed travel lanes (2.7m maximum).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692825" y="6007179"/>
            <a:ext cx="6535817" cy="1612106"/>
          </a:xfrm>
          <a:prstGeom prst="roundRect">
            <a:avLst>
              <a:gd name="adj" fmla="val 6807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69965" y="6007179"/>
            <a:ext cx="91440" cy="1612106"/>
          </a:xfrm>
          <a:prstGeom prst="roundRect">
            <a:avLst>
              <a:gd name="adj" fmla="val 79563"/>
            </a:avLst>
          </a:prstGeom>
          <a:solidFill>
            <a:srgbClr val="DA1B2E"/>
          </a:solidFill>
          <a:ln/>
        </p:spPr>
      </p:sp>
      <p:sp>
        <p:nvSpPr>
          <p:cNvPr id="23" name="Text 21"/>
          <p:cNvSpPr/>
          <p:nvPr/>
        </p:nvSpPr>
        <p:spPr>
          <a:xfrm>
            <a:off x="957382" y="6203156"/>
            <a:ext cx="227909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Curb Management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57382" y="6591776"/>
            <a:ext cx="6075283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Time-of-day loading bays, micromobility parking corrals, parklets, and flex zones that adapt to neighborhood needs throughout the day.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7401758" y="6007179"/>
            <a:ext cx="6535817" cy="1612106"/>
          </a:xfrm>
          <a:prstGeom prst="roundRect">
            <a:avLst>
              <a:gd name="adj" fmla="val 6807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378898" y="6007179"/>
            <a:ext cx="91440" cy="1612106"/>
          </a:xfrm>
          <a:prstGeom prst="roundRect">
            <a:avLst>
              <a:gd name="adj" fmla="val 79563"/>
            </a:avLst>
          </a:prstGeom>
          <a:solidFill>
            <a:srgbClr val="DA1B2E"/>
          </a:solidFill>
          <a:ln/>
        </p:spPr>
      </p:sp>
      <p:sp>
        <p:nvSpPr>
          <p:cNvPr id="27" name="Text 25"/>
          <p:cNvSpPr/>
          <p:nvPr/>
        </p:nvSpPr>
        <p:spPr>
          <a:xfrm>
            <a:off x="7666315" y="6203156"/>
            <a:ext cx="238220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Green Infrastructure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666315" y="6591776"/>
            <a:ext cx="6075283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Continuous tree canopy for shade, bioswales for stormwater management, permeable surfaces, and nature-based cooling strategies.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882" y="628888"/>
            <a:ext cx="5050512" cy="47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Mixed-Use Zoning Toolkit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78882" y="1394341"/>
            <a:ext cx="13472636" cy="463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Traditional single-use zoning creates the very separation that 15-minute cities aim to overcome. A modern regulatory toolkit enables the mix of uses, housing types, and scales necessary for complete neighborhoods.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8882" y="2020253"/>
            <a:ext cx="361831" cy="3618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8882" y="2562939"/>
            <a:ext cx="190440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Form-Based Codes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78882" y="2887861"/>
            <a:ext cx="6645831" cy="694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Regulate building form, frontage character, and public realm interface rather than separating uses. Ensure active ground floors and human-scaled street walls that create pedestrian vitality.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5568" y="2020253"/>
            <a:ext cx="361831" cy="3618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05568" y="2562939"/>
            <a:ext cx="241446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Missing-Middle Housing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405568" y="2887861"/>
            <a:ext cx="6645950" cy="463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Legalize triplexes, fourplexes, courtyard apartments, and accessory dwelling units (ADUs) to diversify housing options and increase choices near services and transit.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882" y="3872032"/>
            <a:ext cx="361831" cy="3618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8882" y="4414718"/>
            <a:ext cx="190440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Adaptive Reuse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578882" y="4739640"/>
            <a:ext cx="6645831" cy="463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Streamline conversions of obsolete offices, retail big-boxes, and underutilized structures into housing, schools, clinics, and community spaces.</a:t>
            </a:r>
            <a:endParaRPr lang="en-US" sz="11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5568" y="3872032"/>
            <a:ext cx="361831" cy="3618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05568" y="4414718"/>
            <a:ext cx="190440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Parking Reform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405568" y="4739640"/>
            <a:ext cx="6645950" cy="463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Eliminate minimums that inflate costs and sprawl. Implement maximums, shared parking agreements, cash-out programs, and curb pricing to right-size auto infrastructure.</a:t>
            </a:r>
            <a:endParaRPr lang="en-US" sz="11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882" y="5492234"/>
            <a:ext cx="361831" cy="36183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78882" y="6034921"/>
            <a:ext cx="193321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Inclusionary Zoning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578882" y="6359843"/>
            <a:ext cx="6645831" cy="463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Reserve a percentage of units in new developments as affordable near transit and amenities, preventing displacement and ensuring economic integration.</a:t>
            </a:r>
            <a:endParaRPr lang="en-US" sz="11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05568" y="5492234"/>
            <a:ext cx="361831" cy="36183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05568" y="6034921"/>
            <a:ext cx="299013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Corner Commercial Allowance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7405568" y="6359843"/>
            <a:ext cx="6645950" cy="463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Embed small-format retail, childcare, and cafés directly into residential blocks, creating hyper-local destinations that don't require driving.</a:t>
            </a:r>
            <a:endParaRPr lang="en-US" sz="1100" dirty="0"/>
          </a:p>
        </p:txBody>
      </p:sp>
      <p:sp>
        <p:nvSpPr>
          <p:cNvPr id="22" name="Shape 14"/>
          <p:cNvSpPr/>
          <p:nvPr/>
        </p:nvSpPr>
        <p:spPr>
          <a:xfrm>
            <a:off x="578882" y="6985754"/>
            <a:ext cx="13472636" cy="614839"/>
          </a:xfrm>
          <a:prstGeom prst="roundRect">
            <a:avLst>
              <a:gd name="adj" fmla="val 9887"/>
            </a:avLst>
          </a:prstGeom>
          <a:solidFill>
            <a:srgbClr val="F7BBC1"/>
          </a:solidFill>
          <a:ln/>
        </p:spPr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543" y="7199828"/>
            <a:ext cx="180856" cy="144661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1049060" y="7166491"/>
            <a:ext cx="1285779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Implementation Note: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Pair zoning reform with technical assistance grants and low-interest loans for small developers and main-street businesses to accelerate adoption.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60628"/>
            <a:ext cx="353984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Mobility Modes &amp; Networks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79095" y="761881"/>
            <a:ext cx="13872210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Complete neighborhoods require complete mobility networks that offer safe, convenient, and affordable options for every trip type and every resident.</a:t>
            </a:r>
            <a:endParaRPr lang="en-US" sz="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" y="1126569"/>
            <a:ext cx="6066473" cy="60664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9095" y="7299603"/>
            <a:ext cx="7525583" cy="30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successful 15-minute city provides a </a:t>
            </a:r>
            <a:pPr algn="l" indent="0" marL="0">
              <a:lnSpc>
                <a:spcPts val="1150"/>
              </a:lnSpc>
              <a:buNone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hierarchy of mobility networks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that work together: primary cycling corridors at 400-meter spacing, local greenway connections, high-frequency transit on main streets, and pedestrian priority zones around schools and parks.</a:t>
            </a:r>
            <a:endParaRPr lang="en-US" sz="700" dirty="0"/>
          </a:p>
        </p:txBody>
      </p:sp>
      <p:sp>
        <p:nvSpPr>
          <p:cNvPr id="6" name="Text 3"/>
          <p:cNvSpPr/>
          <p:nvPr/>
        </p:nvSpPr>
        <p:spPr>
          <a:xfrm>
            <a:off x="8143518" y="1114782"/>
            <a:ext cx="1247180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Mode Options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8143518" y="1365528"/>
            <a:ext cx="6115288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Walking: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universal baseline requiring continuous shade trees and safe crossings every 80–100 meters</a:t>
            </a:r>
            <a:endParaRPr lang="en-US" sz="700" dirty="0"/>
          </a:p>
        </p:txBody>
      </p:sp>
      <p:sp>
        <p:nvSpPr>
          <p:cNvPr id="8" name="Text 5"/>
          <p:cNvSpPr/>
          <p:nvPr/>
        </p:nvSpPr>
        <p:spPr>
          <a:xfrm>
            <a:off x="8143518" y="1550194"/>
            <a:ext cx="6115288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Cycling &amp; e-bikes: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protected network with secure parking at shops, schools, and transit stops</a:t>
            </a:r>
            <a:endParaRPr lang="en-US" sz="700" dirty="0"/>
          </a:p>
        </p:txBody>
      </p:sp>
      <p:sp>
        <p:nvSpPr>
          <p:cNvPr id="9" name="Text 6"/>
          <p:cNvSpPr/>
          <p:nvPr/>
        </p:nvSpPr>
        <p:spPr>
          <a:xfrm>
            <a:off x="8143518" y="1734860"/>
            <a:ext cx="6115288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Transit: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frequent local buses or trams with timed transfers and integrated fare payment</a:t>
            </a:r>
            <a:endParaRPr lang="en-US" sz="700" dirty="0"/>
          </a:p>
        </p:txBody>
      </p:sp>
      <p:sp>
        <p:nvSpPr>
          <p:cNvPr id="10" name="Text 7"/>
          <p:cNvSpPr/>
          <p:nvPr/>
        </p:nvSpPr>
        <p:spPr>
          <a:xfrm>
            <a:off x="8143518" y="1919526"/>
            <a:ext cx="6115288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Micromobility: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shared scooters and bikes with designated corrals and dockless geofencing</a:t>
            </a:r>
            <a:endParaRPr lang="en-US" sz="700" dirty="0"/>
          </a:p>
        </p:txBody>
      </p:sp>
      <p:sp>
        <p:nvSpPr>
          <p:cNvPr id="11" name="Text 8"/>
          <p:cNvSpPr/>
          <p:nvPr/>
        </p:nvSpPr>
        <p:spPr>
          <a:xfrm>
            <a:off x="8143518" y="2104192"/>
            <a:ext cx="6115288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Deliveries: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cargo bikes and off-peak loading windows reduce conflicts with other users</a:t>
            </a:r>
            <a:endParaRPr lang="en-US" sz="700" dirty="0"/>
          </a:p>
        </p:txBody>
      </p:sp>
      <p:sp>
        <p:nvSpPr>
          <p:cNvPr id="12" name="Text 9"/>
          <p:cNvSpPr/>
          <p:nvPr/>
        </p:nvSpPr>
        <p:spPr>
          <a:xfrm>
            <a:off x="8143518" y="2288858"/>
            <a:ext cx="6115288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Car share: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right-sized auto access without the cost and space burden of ownership</a:t>
            </a:r>
            <a:endParaRPr lang="en-US" sz="7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7794546"/>
            <a:ext cx="13872210" cy="7643098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3348633" y="15468124"/>
            <a:ext cx="94774" cy="94774"/>
          </a:xfrm>
          <a:prstGeom prst="roundRect">
            <a:avLst>
              <a:gd name="adj" fmla="val 19296"/>
            </a:avLst>
          </a:prstGeom>
          <a:solidFill>
            <a:srgbClr val="44080E"/>
          </a:solidFill>
          <a:ln/>
        </p:spPr>
      </p:sp>
      <p:sp>
        <p:nvSpPr>
          <p:cNvPr id="15" name="Text 11"/>
          <p:cNvSpPr/>
          <p:nvPr/>
        </p:nvSpPr>
        <p:spPr>
          <a:xfrm>
            <a:off x="3504367" y="15468124"/>
            <a:ext cx="228481" cy="9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Walk</a:t>
            </a:r>
            <a:endParaRPr lang="en-US" sz="700" dirty="0"/>
          </a:p>
        </p:txBody>
      </p:sp>
      <p:sp>
        <p:nvSpPr>
          <p:cNvPr id="16" name="Shape 12"/>
          <p:cNvSpPr/>
          <p:nvPr/>
        </p:nvSpPr>
        <p:spPr>
          <a:xfrm>
            <a:off x="5383887" y="15468124"/>
            <a:ext cx="94774" cy="94774"/>
          </a:xfrm>
          <a:prstGeom prst="roundRect">
            <a:avLst>
              <a:gd name="adj" fmla="val 19296"/>
            </a:avLst>
          </a:prstGeom>
          <a:solidFill>
            <a:srgbClr val="981320"/>
          </a:solidFill>
          <a:ln/>
        </p:spPr>
      </p:sp>
      <p:sp>
        <p:nvSpPr>
          <p:cNvPr id="17" name="Text 13"/>
          <p:cNvSpPr/>
          <p:nvPr/>
        </p:nvSpPr>
        <p:spPr>
          <a:xfrm>
            <a:off x="5539621" y="15468124"/>
            <a:ext cx="200620" cy="9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Bike</a:t>
            </a:r>
            <a:endParaRPr lang="en-US" sz="700" dirty="0"/>
          </a:p>
        </p:txBody>
      </p:sp>
      <p:sp>
        <p:nvSpPr>
          <p:cNvPr id="18" name="Shape 14"/>
          <p:cNvSpPr/>
          <p:nvPr/>
        </p:nvSpPr>
        <p:spPr>
          <a:xfrm>
            <a:off x="8828842" y="15468124"/>
            <a:ext cx="94774" cy="94774"/>
          </a:xfrm>
          <a:prstGeom prst="roundRect">
            <a:avLst>
              <a:gd name="adj" fmla="val 19296"/>
            </a:avLst>
          </a:prstGeom>
          <a:solidFill>
            <a:srgbClr val="E42538"/>
          </a:solidFill>
          <a:ln/>
        </p:spPr>
      </p:sp>
      <p:sp>
        <p:nvSpPr>
          <p:cNvPr id="19" name="Text 15"/>
          <p:cNvSpPr/>
          <p:nvPr/>
        </p:nvSpPr>
        <p:spPr>
          <a:xfrm>
            <a:off x="8984575" y="15468124"/>
            <a:ext cx="323136" cy="9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Transit</a:t>
            </a:r>
            <a:endParaRPr lang="en-US" sz="700" dirty="0"/>
          </a:p>
        </p:txBody>
      </p:sp>
      <p:sp>
        <p:nvSpPr>
          <p:cNvPr id="20" name="Shape 16"/>
          <p:cNvSpPr/>
          <p:nvPr/>
        </p:nvSpPr>
        <p:spPr>
          <a:xfrm>
            <a:off x="10897552" y="15468124"/>
            <a:ext cx="94774" cy="94774"/>
          </a:xfrm>
          <a:prstGeom prst="roundRect">
            <a:avLst>
              <a:gd name="adj" fmla="val 19296"/>
            </a:avLst>
          </a:prstGeom>
          <a:solidFill>
            <a:srgbClr val="EE7985"/>
          </a:solidFill>
          <a:ln/>
        </p:spPr>
      </p:sp>
      <p:sp>
        <p:nvSpPr>
          <p:cNvPr id="21" name="Text 17"/>
          <p:cNvSpPr/>
          <p:nvPr/>
        </p:nvSpPr>
        <p:spPr>
          <a:xfrm>
            <a:off x="11053286" y="15468124"/>
            <a:ext cx="167164" cy="9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Car</a:t>
            </a:r>
            <a:endParaRPr lang="en-US" sz="700" dirty="0"/>
          </a:p>
        </p:txBody>
      </p:sp>
      <p:sp>
        <p:nvSpPr>
          <p:cNvPr id="22" name="Text 18"/>
          <p:cNvSpPr/>
          <p:nvPr/>
        </p:nvSpPr>
        <p:spPr>
          <a:xfrm>
            <a:off x="379095" y="15669458"/>
            <a:ext cx="13872210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mode shift is enabled by complete networks, improved service quality, and pricing reform that reflects the true cost of driving.</a:t>
            </a:r>
            <a:endParaRPr lang="en-US" sz="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60628"/>
            <a:ext cx="275820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Equity &amp; Accessibility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79095" y="610195"/>
            <a:ext cx="5427583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Ensuring Benefits Reach Those Who Need Them Most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379095" y="1096566"/>
            <a:ext cx="1496616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Equity Levers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379095" y="1378387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Without intentional intervention, neighborhood improvements can accelerate displacement. These tools center equity in implementation:</a:t>
            </a:r>
            <a:endParaRPr lang="en-US" sz="700" dirty="0"/>
          </a:p>
        </p:txBody>
      </p:sp>
      <p:sp>
        <p:nvSpPr>
          <p:cNvPr id="6" name="Text 4"/>
          <p:cNvSpPr/>
          <p:nvPr/>
        </p:nvSpPr>
        <p:spPr>
          <a:xfrm>
            <a:off x="379095" y="1615202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Invest first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in underserved neighborhoods experiencing access deserts and disinvestment</a:t>
            </a:r>
            <a:endParaRPr lang="en-US" sz="700" dirty="0"/>
          </a:p>
        </p:txBody>
      </p:sp>
      <p:sp>
        <p:nvSpPr>
          <p:cNvPr id="7" name="Text 5"/>
          <p:cNvSpPr/>
          <p:nvPr/>
        </p:nvSpPr>
        <p:spPr>
          <a:xfrm>
            <a:off x="379095" y="1799868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Zero-fare or discounted transit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for low-income riders, youth, and seniors removes financial barriers</a:t>
            </a:r>
            <a:endParaRPr lang="en-US" sz="700" dirty="0"/>
          </a:p>
        </p:txBody>
      </p:sp>
      <p:sp>
        <p:nvSpPr>
          <p:cNvPr id="8" name="Text 6"/>
          <p:cNvSpPr/>
          <p:nvPr/>
        </p:nvSpPr>
        <p:spPr>
          <a:xfrm>
            <a:off x="379095" y="1984534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Anti-displacement measures: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community land trusts, right-to-return policies, rent stabilization</a:t>
            </a:r>
            <a:endParaRPr lang="en-US" sz="700" dirty="0"/>
          </a:p>
        </p:txBody>
      </p:sp>
      <p:sp>
        <p:nvSpPr>
          <p:cNvPr id="9" name="Text 7"/>
          <p:cNvSpPr/>
          <p:nvPr/>
        </p:nvSpPr>
        <p:spPr>
          <a:xfrm>
            <a:off x="379095" y="2169200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Safe routes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to schools and late-night worker corridors protect vulnerable populations</a:t>
            </a:r>
            <a:endParaRPr lang="en-US" sz="700" dirty="0"/>
          </a:p>
        </p:txBody>
      </p:sp>
      <p:sp>
        <p:nvSpPr>
          <p:cNvPr id="10" name="Text 8"/>
          <p:cNvSpPr/>
          <p:nvPr/>
        </p:nvSpPr>
        <p:spPr>
          <a:xfrm>
            <a:off x="379095" y="2353866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Community co-design:</a:t>
            </a:r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multilingual workshops with stipends, childcare, and accessible venues</a:t>
            </a:r>
            <a:endParaRPr lang="en-US" sz="700" dirty="0"/>
          </a:p>
        </p:txBody>
      </p:sp>
      <p:sp>
        <p:nvSpPr>
          <p:cNvPr id="11" name="Text 9"/>
          <p:cNvSpPr/>
          <p:nvPr/>
        </p:nvSpPr>
        <p:spPr>
          <a:xfrm>
            <a:off x="379095" y="2600206"/>
            <a:ext cx="2113478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Universal Design Standards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379095" y="2882027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Continuous curb ramps and tactile guidance systems at all crossings</a:t>
            </a:r>
            <a:endParaRPr lang="en-US" sz="700" dirty="0"/>
          </a:p>
        </p:txBody>
      </p:sp>
      <p:sp>
        <p:nvSpPr>
          <p:cNvPr id="13" name="Text 11"/>
          <p:cNvSpPr/>
          <p:nvPr/>
        </p:nvSpPr>
        <p:spPr>
          <a:xfrm>
            <a:off x="379095" y="3066693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Audible signals; benches every 100–150 meters; shade and lighting</a:t>
            </a:r>
            <a:endParaRPr lang="en-US" sz="700" dirty="0"/>
          </a:p>
        </p:txBody>
      </p:sp>
      <p:sp>
        <p:nvSpPr>
          <p:cNvPr id="14" name="Text 12"/>
          <p:cNvSpPr/>
          <p:nvPr/>
        </p:nvSpPr>
        <p:spPr>
          <a:xfrm>
            <a:off x="379095" y="3251359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Step-free building entries; wider doorways; at-grade transit boarding</a:t>
            </a:r>
            <a:endParaRPr lang="en-US" sz="7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8430" y="1108353"/>
            <a:ext cx="6066473" cy="6066473"/>
          </a:xfrm>
          <a:prstGeom prst="rect">
            <a:avLst/>
          </a:prstGeom>
        </p:spPr>
      </p:pic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430" y="7281386"/>
            <a:ext cx="6066473" cy="6066473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438430" y="13454420"/>
            <a:ext cx="1769983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Performance Indicators</a:t>
            </a:r>
            <a:endParaRPr lang="en-US" sz="950" dirty="0"/>
          </a:p>
        </p:txBody>
      </p:sp>
      <p:sp>
        <p:nvSpPr>
          <p:cNvPr id="18" name="Text 14"/>
          <p:cNvSpPr/>
          <p:nvPr/>
        </p:nvSpPr>
        <p:spPr>
          <a:xfrm>
            <a:off x="7438430" y="13705165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Percentage of low-income residents within 15-minute walk of grocery and clinic</a:t>
            </a:r>
            <a:endParaRPr lang="en-US" sz="700" dirty="0"/>
          </a:p>
        </p:txBody>
      </p:sp>
      <p:sp>
        <p:nvSpPr>
          <p:cNvPr id="19" name="Text 15"/>
          <p:cNvSpPr/>
          <p:nvPr/>
        </p:nvSpPr>
        <p:spPr>
          <a:xfrm>
            <a:off x="7438430" y="13889831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Pedestrian and cyclist crash rate per 100,000 population</a:t>
            </a:r>
            <a:endParaRPr lang="en-US" sz="700" dirty="0"/>
          </a:p>
        </p:txBody>
      </p:sp>
      <p:sp>
        <p:nvSpPr>
          <p:cNvPr id="20" name="Text 16"/>
          <p:cNvSpPr/>
          <p:nvPr/>
        </p:nvSpPr>
        <p:spPr>
          <a:xfrm>
            <a:off x="7438430" y="14074497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Transit travel time to jobs (50th and 90th percentile)</a:t>
            </a:r>
            <a:endParaRPr lang="en-US" sz="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073" y="714137"/>
            <a:ext cx="6315432" cy="477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Misconceptions &amp; Myth-Busting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80073" y="1481257"/>
            <a:ext cx="13470255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 15-minute city concepts gain traction, misinformation and legitimate concerns deserve clear, factual responses.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73" y="1876306"/>
            <a:ext cx="725091" cy="10793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0181" y="2021324"/>
            <a:ext cx="4206597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Myth: 15-minute cities "restrict movement"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450181" y="2346722"/>
            <a:ext cx="12600146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Fact: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They expand choices by bringing more destinations nearby. Regional and intercity travel remains unchanged—in fact, better local transit connections often improve regional mobility.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3" y="2955608"/>
            <a:ext cx="725091" cy="8701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50181" y="3100626"/>
            <a:ext cx="190833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Myth: It's anti-car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450181" y="3426023"/>
            <a:ext cx="1260014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Fact: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It's pro-option. People who need or choose to drive benefit from safer streets, less congestion from short trips, and smarter car-sharing or on-demand access.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3" y="3825716"/>
            <a:ext cx="725091" cy="8701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50181" y="3970734"/>
            <a:ext cx="4109680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Myth: Only works in dense European cores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450181" y="4296132"/>
            <a:ext cx="1260014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Fact: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The framework adapts to context. Retrofit underused arterials, re-center town centers, add mixed uses in suburban corridors, and cluster services around transit nodes.</a:t>
            </a:r>
            <a:endParaRPr lang="en-US" sz="11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3" y="4695825"/>
            <a:ext cx="725091" cy="8701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50181" y="4840843"/>
            <a:ext cx="2562106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Myth: Hurts local business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450181" y="5166241"/>
            <a:ext cx="1260014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Fact: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Foot traffic and dwell time typically increase on people-first streets. Customers who walk or bike often spend more per month than drivers making quick stops.</a:t>
            </a:r>
            <a:endParaRPr lang="en-US" sz="11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3" y="5565934"/>
            <a:ext cx="725091" cy="107930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50181" y="5710952"/>
            <a:ext cx="3787140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Myth: Too expensive for cities to afford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450181" y="6036350"/>
            <a:ext cx="12600146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Fact: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Low-cost pilots using paint, posts, and planters prove concepts quickly. Curb pricing and parking reform generate revenue to fund phased, high-return infrastructure upgrades.</a:t>
            </a:r>
            <a:endParaRPr lang="en-US" sz="11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73" y="6645235"/>
            <a:ext cx="725091" cy="870109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50181" y="6790253"/>
            <a:ext cx="3122890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Myth: One-size-fits-all mandate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1450181" y="7115651"/>
            <a:ext cx="1260014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Fact: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Each neighborhood is co-designed with residents. Service baskets and infrastructure priorities reflect local needs, culture, and existing assets.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2025-11-10T18:59:55Z</dcterms:created>
  <dcterms:modified xsi:type="dcterms:W3CDTF">2025-11-10T18:59:55Z</dcterms:modified>
</cp:coreProperties>
</file>